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7" r:id="rId1"/>
  </p:sldMasterIdLst>
  <p:notesMasterIdLst>
    <p:notesMasterId r:id="rId17"/>
  </p:notesMasterIdLst>
  <p:sldIdLst>
    <p:sldId id="256" r:id="rId2"/>
    <p:sldId id="262" r:id="rId3"/>
    <p:sldId id="258" r:id="rId4"/>
    <p:sldId id="259" r:id="rId5"/>
    <p:sldId id="257" r:id="rId6"/>
    <p:sldId id="260" r:id="rId7"/>
    <p:sldId id="261" r:id="rId8"/>
    <p:sldId id="265" r:id="rId9"/>
    <p:sldId id="263" r:id="rId10"/>
    <p:sldId id="264" r:id="rId11"/>
    <p:sldId id="269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 snapToObjects="1">
      <p:cViewPr varScale="1">
        <p:scale>
          <a:sx n="149" d="100"/>
          <a:sy n="149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C3AB0A-B644-0749-96EB-DA645F5A0ABB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E3F350-AB49-1145-B2E4-24CE9E0AFFE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493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3F350-AB49-1145-B2E4-24CE9E0AFFE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5798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E3F350-AB49-1145-B2E4-24CE9E0AFFE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1321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904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91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1110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963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635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254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257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7317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0935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318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092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1137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021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1748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625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47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252EC-6F67-704B-B167-2A3BCA0AF40E}" type="datetimeFigureOut">
              <a:rPr kumimoji="1" lang="zh-CN" altLang="en-US" smtClean="0"/>
              <a:t>2022/3/23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8999E73-109F-CC43-8E55-66539809737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7701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96F0EF-7385-2D4C-BFE6-61F46EA3FC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4299" y="837488"/>
            <a:ext cx="11622279" cy="2256372"/>
          </a:xfrm>
        </p:spPr>
        <p:txBody>
          <a:bodyPr>
            <a:noAutofit/>
          </a:bodyPr>
          <a:lstStyle/>
          <a:p>
            <a:r>
              <a:rPr kumimoji="1" lang="en" altLang="zh-CN" sz="2800" dirty="0"/>
              <a:t>Dual-MGAN: An </a:t>
            </a:r>
            <a:r>
              <a:rPr kumimoji="1" lang="en" altLang="zh-CN" sz="2800" dirty="0" err="1"/>
              <a:t>Eficient</a:t>
            </a:r>
            <a:r>
              <a:rPr kumimoji="1" lang="en" altLang="zh-CN" sz="2800" dirty="0"/>
              <a:t> Approach for Semi-supervised Outlier Detection with Few Identified Anomalies</a:t>
            </a:r>
            <a:br>
              <a:rPr kumimoji="1" lang="en" altLang="zh-CN" sz="2800" dirty="0"/>
            </a:br>
            <a:br>
              <a:rPr kumimoji="1" lang="en" altLang="zh-CN" sz="2800" dirty="0"/>
            </a:br>
            <a:r>
              <a:rPr kumimoji="1" lang="en" altLang="zh-CN" sz="2800" dirty="0"/>
              <a:t>Dual</a:t>
            </a:r>
            <a:r>
              <a:rPr kumimoji="1" lang="en-US" altLang="zh-CN" sz="2800" dirty="0"/>
              <a:t>-MGAN</a:t>
            </a:r>
            <a:r>
              <a:rPr kumimoji="1" lang="zh-CN" altLang="en-US" sz="2800" dirty="0"/>
              <a:t>：使用少量标记异常点的半监督离群点检测的一种方法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8C8F7F2-A7FF-E243-A214-475F6C857B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7738" y="4427001"/>
            <a:ext cx="8915399" cy="1126283"/>
          </a:xfrm>
        </p:spPr>
        <p:txBody>
          <a:bodyPr>
            <a:normAutofit/>
          </a:bodyPr>
          <a:lstStyle/>
          <a:p>
            <a:r>
              <a:rPr lang="en" altLang="zh-CN" dirty="0"/>
              <a:t>Li Z, Sun C, Liu C, et al. Dual-MGAN: An Efficient Approach for Semi-supervised Outlier Detection with Few Identified Anomalies[J]. ACM Transactions on Knowledge Discovery from Data (TKDD), 2022.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9192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B3CDD-34E5-EE4A-918B-0E7D6B150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194" y="0"/>
            <a:ext cx="8911687" cy="1280890"/>
          </a:xfrm>
        </p:spPr>
        <p:txBody>
          <a:bodyPr/>
          <a:lstStyle/>
          <a:p>
            <a:r>
              <a:rPr kumimoji="1" lang="zh-CN" altLang="en" dirty="0"/>
              <a:t>实验</a:t>
            </a:r>
            <a:r>
              <a:rPr kumimoji="1"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D1BCEB-1C1A-904C-84E7-00E33FADF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9241" y="1447800"/>
            <a:ext cx="8915400" cy="3777622"/>
          </a:xfrm>
        </p:spPr>
        <p:txBody>
          <a:bodyPr/>
          <a:lstStyle/>
          <a:p>
            <a:r>
              <a:rPr kumimoji="1" lang="zh-CN" altLang="en-US" dirty="0"/>
              <a:t>自制的</a:t>
            </a:r>
            <a:r>
              <a:rPr kumimoji="1" lang="en-US" altLang="zh-CN" dirty="0"/>
              <a:t>2D</a:t>
            </a:r>
            <a:r>
              <a:rPr kumimoji="1" lang="zh-CN" altLang="en-US" dirty="0"/>
              <a:t>数据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公开数据集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C63E7C-4810-F144-90E5-3AB076FA1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115" y="689443"/>
            <a:ext cx="6457950" cy="18862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3B3A062-B514-9245-B74F-DDA27CB94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2978577"/>
            <a:ext cx="8762999" cy="373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4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82A42E-1D9B-534D-9502-6391EF87B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067" y="0"/>
            <a:ext cx="8911687" cy="1280890"/>
          </a:xfrm>
        </p:spPr>
        <p:txBody>
          <a:bodyPr/>
          <a:lstStyle/>
          <a:p>
            <a:r>
              <a:rPr kumimoji="1" lang="zh-CN" altLang="en-US" dirty="0"/>
              <a:t>实验结果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D331B-856A-1E40-BE5C-B757F9F17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8562B99-61BB-564E-87C8-A3D12336A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55" y="478580"/>
            <a:ext cx="9305811" cy="607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25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D52257-B32D-FD47-9995-13A1B79DF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实验评估</a:t>
            </a:r>
            <a:r>
              <a:rPr kumimoji="1" lang="en-US" altLang="zh-CN" dirty="0"/>
              <a:t> </a:t>
            </a:r>
            <a:r>
              <a:rPr kumimoji="1" lang="en-US" altLang="zh-CN"/>
              <a:t>Auccuary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AEDCE-E32E-9F49-A64F-C30D17A4F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540189"/>
            <a:ext cx="8915400" cy="3777622"/>
          </a:xfrm>
        </p:spPr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B5B6F9-63B2-744A-8DD3-354AB4B6A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40" y="1540189"/>
            <a:ext cx="9873344" cy="45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26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0A919A-349C-5842-B2D4-0F5E99A3E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实验评估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Percision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F79620-ADBD-8541-9DD4-EDCD0D58E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82FCD8-7FF1-3348-8C4E-BCB33951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4" y="1582757"/>
            <a:ext cx="10722428" cy="4879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150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72C70-62F4-0845-9694-B99F85B10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实验评估</a:t>
            </a:r>
            <a:r>
              <a:rPr kumimoji="1" lang="en-US" altLang="zh-CN" dirty="0"/>
              <a:t> 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5BFC0-9945-F347-95B5-FF99D4C08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BE24D4-F1D3-EE40-9342-545E7243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4" y="1651464"/>
            <a:ext cx="10167257" cy="458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47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1C6AB-511D-0741-9DFB-A5AEF4B6D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实验评估 </a:t>
            </a:r>
            <a:r>
              <a:rPr kumimoji="1" lang="en-US" altLang="zh-CN" dirty="0"/>
              <a:t>AUC</a:t>
            </a:r>
            <a:r>
              <a:rPr kumimoji="1" lang="zh-CN" altLang="en-US" dirty="0"/>
              <a:t> 趋势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CEA1D12-8FC1-1A49-B5F0-08D18A284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2197" y="2167783"/>
            <a:ext cx="6718440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5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9992F2-4249-E64F-B6FA-4DE141E2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Problem Statement</a:t>
            </a:r>
            <a:br>
              <a:rPr kumimoji="1" lang="en" altLang="zh-CN" dirty="0"/>
            </a:br>
            <a:r>
              <a:rPr kumimoji="1" lang="zh-CN" altLang="en" dirty="0"/>
              <a:t>问题</a:t>
            </a:r>
            <a:r>
              <a:rPr kumimoji="1" lang="zh-CN" altLang="en-US" dirty="0"/>
              <a:t>定义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3DF6E77-1EF0-F54A-ABB8-31378C9C51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790" y="2177914"/>
            <a:ext cx="4749800" cy="482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0F8CBE-FE49-AB4D-8669-625297E05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790" y="2723219"/>
            <a:ext cx="6375400" cy="596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E90EAF-064E-7849-BC6F-2AC301969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090" y="3457130"/>
            <a:ext cx="5727700" cy="457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E7DFAD5-6A3C-8044-A51D-FAE2521DA3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790" y="3457130"/>
            <a:ext cx="482600" cy="419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47AFB4-996F-6942-B18D-010FC3B21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268" y="4392621"/>
            <a:ext cx="4254500" cy="5334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53B0403-A650-C54E-BD97-032A768EDE04}"/>
              </a:ext>
            </a:extLst>
          </p:cNvPr>
          <p:cNvSpPr txBox="1"/>
          <p:nvPr/>
        </p:nvSpPr>
        <p:spPr>
          <a:xfrm>
            <a:off x="1427148" y="2204815"/>
            <a:ext cx="12234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数据集</a:t>
            </a: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endParaRPr kumimoji="1" lang="en-US" altLang="zh-CN" dirty="0"/>
          </a:p>
          <a:p>
            <a:pPr marL="342900" indent="-342900">
              <a:buFont typeface="Wingdings" pitchFamily="2" charset="2"/>
              <a:buChar char="l"/>
            </a:pPr>
            <a:r>
              <a:rPr kumimoji="1" lang="zh-CN" altLang="en-US" dirty="0"/>
              <a:t>目标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59A09B1-75C7-6C43-8D46-061E4CF097DA}"/>
              </a:ext>
            </a:extLst>
          </p:cNvPr>
          <p:cNvSpPr txBox="1"/>
          <p:nvPr/>
        </p:nvSpPr>
        <p:spPr>
          <a:xfrm>
            <a:off x="1991170" y="516166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异常点打分尽量为</a:t>
            </a:r>
            <a:r>
              <a:rPr kumimoji="1" lang="en-US" altLang="zh-CN" dirty="0"/>
              <a:t>0</a:t>
            </a:r>
            <a:r>
              <a:rPr kumimoji="1" lang="zh-CN" altLang="en-US" dirty="0"/>
              <a:t>，正常点打分尽量为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955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0A591D-6116-0641-A078-69A5EDEE7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22" y="173841"/>
            <a:ext cx="8911687" cy="1280890"/>
          </a:xfrm>
        </p:spPr>
        <p:txBody>
          <a:bodyPr/>
          <a:lstStyle/>
          <a:p>
            <a:r>
              <a:rPr kumimoji="1" lang="en" altLang="zh-CN" dirty="0"/>
              <a:t>Dual-MGAN</a:t>
            </a:r>
            <a:r>
              <a:rPr kumimoji="1" lang="zh-CN" altLang="en-US" dirty="0"/>
              <a:t> 模型概览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B75CB-7DE3-4243-BAAD-9251C40B3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70E7BD-A460-104C-B382-9E005915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37" y="775862"/>
            <a:ext cx="8180990" cy="5635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D4B1BB6-DB24-5D4C-85B2-2BD164B12D7A}"/>
              </a:ext>
            </a:extLst>
          </p:cNvPr>
          <p:cNvSpPr txBox="1"/>
          <p:nvPr/>
        </p:nvSpPr>
        <p:spPr>
          <a:xfrm>
            <a:off x="8747374" y="868554"/>
            <a:ext cx="326740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dirty="0"/>
              <a:t>MGAAL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multiple generative adversarial active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多重生成对抗主动学习。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识别离散异常。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" altLang="zh-CN" dirty="0"/>
              <a:t>MGAOS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CN" dirty="0"/>
              <a:t>multiple generative adversarial over-sampling 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多重生成对抗过采样。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识别群体异常。</a:t>
            </a:r>
          </a:p>
        </p:txBody>
      </p:sp>
    </p:spTree>
    <p:extLst>
      <p:ext uri="{BB962C8B-B14F-4D97-AF65-F5344CB8AC3E}">
        <p14:creationId xmlns:p14="http://schemas.microsoft.com/office/powerpoint/2010/main" val="1851228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A3B3F-3096-E04B-9C37-3361DE86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Dual-MGAN</a:t>
            </a:r>
            <a:r>
              <a:rPr kumimoji="1" lang="zh-CN" altLang="en-US" dirty="0"/>
              <a:t> 模型概览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78145F-97D1-3B45-92C9-3C13B52C0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MGAAL</a:t>
            </a:r>
            <a:r>
              <a:rPr kumimoji="1" lang="zh-CN" altLang="en-US" dirty="0"/>
              <a:t>：</a:t>
            </a:r>
            <a:r>
              <a:rPr kumimoji="1" lang="en" altLang="zh-CN" dirty="0"/>
              <a:t>multiple generative adversarial active learning</a:t>
            </a:r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多重生成对抗主动学习。识别离散异常。</a:t>
            </a:r>
            <a:r>
              <a:rPr kumimoji="1" lang="en-US" altLang="zh-CN" dirty="0"/>
              <a:t>	</a:t>
            </a:r>
          </a:p>
          <a:p>
            <a:r>
              <a:rPr kumimoji="1" lang="en" altLang="zh-CN" dirty="0"/>
              <a:t>MGAOS</a:t>
            </a:r>
            <a:r>
              <a:rPr kumimoji="1" lang="zh-CN" altLang="en-US" dirty="0"/>
              <a:t> 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" altLang="zh-CN" dirty="0"/>
              <a:t>multiple generative adversarial over-sampling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/>
              <a:t>多重生成对抗过采样。识别群体异常。</a:t>
            </a:r>
          </a:p>
        </p:txBody>
      </p:sp>
    </p:spTree>
    <p:extLst>
      <p:ext uri="{BB962C8B-B14F-4D97-AF65-F5344CB8AC3E}">
        <p14:creationId xmlns:p14="http://schemas.microsoft.com/office/powerpoint/2010/main" val="2040437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F8EF4-5C11-4448-97CB-249542E6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Active Learning</a:t>
            </a:r>
            <a:r>
              <a:rPr lang="zh-CN" altLang="en-US" b="1" dirty="0"/>
              <a:t> 主动学习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DF0B0-F359-9A42-9B67-25996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问题：大数据标记工作量大。</a:t>
            </a:r>
            <a:endParaRPr kumimoji="1" lang="en-US" altLang="zh-CN" dirty="0"/>
          </a:p>
          <a:p>
            <a:r>
              <a:rPr kumimoji="1" lang="zh-CN" altLang="en-US" dirty="0"/>
              <a:t>意义：</a:t>
            </a:r>
            <a:r>
              <a:rPr lang="zh-CN" altLang="en-US" dirty="0"/>
              <a:t>降低标注成本。</a:t>
            </a:r>
            <a:endParaRPr lang="en-US" altLang="zh-CN" dirty="0"/>
          </a:p>
          <a:p>
            <a:r>
              <a:rPr kumimoji="1" lang="zh-CN" altLang="en-US" dirty="0"/>
              <a:t>与半监督区别：有人类参与。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C33B82-AB7E-2542-AE25-85084932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186" y="3300577"/>
            <a:ext cx="6876516" cy="330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98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BF5CF5-E2C0-BE41-A35F-6EA79960B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94" y="77179"/>
            <a:ext cx="8911687" cy="1280890"/>
          </a:xfrm>
        </p:spPr>
        <p:txBody>
          <a:bodyPr/>
          <a:lstStyle/>
          <a:p>
            <a:r>
              <a:rPr kumimoji="1" lang="en" altLang="zh-CN" dirty="0"/>
              <a:t>MGAAL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E69997-AF81-D04A-AC55-E76ADC838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962" y="3890381"/>
            <a:ext cx="8915400" cy="274970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无标签数据分组，基于相似度测量，而非相似的输出。</a:t>
            </a:r>
            <a:endParaRPr kumimoji="1" lang="en-US" altLang="zh-CN" dirty="0"/>
          </a:p>
          <a:p>
            <a:r>
              <a:rPr kumimoji="1" lang="en-US" altLang="zh-CN" dirty="0"/>
              <a:t>MGAN</a:t>
            </a:r>
          </a:p>
          <a:p>
            <a:pPr marL="0" indent="0">
              <a:buNone/>
            </a:pPr>
            <a:r>
              <a:rPr kumimoji="1" lang="en-US" altLang="zh-CN" dirty="0"/>
              <a:t>		</a:t>
            </a:r>
            <a:r>
              <a:rPr kumimoji="1" lang="zh-CN" altLang="en-US" dirty="0"/>
              <a:t>子集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</a:t>
            </a:r>
            <a:r>
              <a:rPr kumimoji="1" lang="zh-CN" altLang="en-US" dirty="0"/>
              <a:t>子集样本数</a:t>
            </a:r>
            <a:endParaRPr kumimoji="1" lang="en-US" altLang="zh-CN" dirty="0"/>
          </a:p>
          <a:p>
            <a:r>
              <a:rPr kumimoji="1" lang="zh-CN" altLang="en-US" dirty="0"/>
              <a:t>检测器 </a:t>
            </a:r>
            <a:r>
              <a:rPr kumimoji="1" lang="en-US" altLang="zh-CN" dirty="0"/>
              <a:t>D</a:t>
            </a:r>
          </a:p>
          <a:p>
            <a:pPr marL="0" indent="0">
              <a:buNone/>
            </a:pPr>
            <a:r>
              <a:rPr kumimoji="1" lang="en-US" altLang="zh-CN" dirty="0"/>
              <a:t>		</a:t>
            </a:r>
            <a:r>
              <a:rPr kumimoji="1" lang="zh-CN" altLang="en-US" dirty="0"/>
              <a:t>生成的异常点个数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   子集数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3A684C-A8EF-814F-9E4F-06F9B461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74" y="77179"/>
            <a:ext cx="8739498" cy="37194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F39BCBB-8D39-624D-863A-DC1EDBE32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540" y="4318489"/>
            <a:ext cx="7555550" cy="94674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4DC89A-F77C-EC47-AE09-BCC7A641C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094" y="5471740"/>
            <a:ext cx="7192155" cy="10103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1DD304-B7A4-0447-8662-9F040B32728F}"/>
              </a:ext>
            </a:extLst>
          </p:cNvPr>
          <p:cNvSpPr txBox="1"/>
          <p:nvPr/>
        </p:nvSpPr>
        <p:spPr>
          <a:xfrm>
            <a:off x="9128881" y="217918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星表示异常点</a:t>
            </a:r>
            <a:endParaRPr kumimoji="1" lang="en-US" altLang="zh-CN" dirty="0"/>
          </a:p>
          <a:p>
            <a:r>
              <a:rPr kumimoji="1" lang="zh-CN" altLang="en-US" dirty="0"/>
              <a:t>灰点表示生成点</a:t>
            </a:r>
            <a:endParaRPr kumimoji="1" lang="en-US" altLang="zh-CN" dirty="0"/>
          </a:p>
          <a:p>
            <a:r>
              <a:rPr kumimoji="1" lang="zh-CN" altLang="en-US" dirty="0"/>
              <a:t>有颜色的点表示正常点</a:t>
            </a:r>
            <a:endParaRPr kumimoji="1"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7EAFA55-17AD-BF4E-94FE-8722AF885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294" y="4631635"/>
            <a:ext cx="292100" cy="304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B94C1A-945A-E54F-AC24-AB3CC3EF1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051" y="4983304"/>
            <a:ext cx="398586" cy="2819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667165-D298-7F41-8989-6570C7A6F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051" y="5901802"/>
            <a:ext cx="273050" cy="2476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AB9C88E-D983-644F-A24E-FCD276AF9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5354" y="6294143"/>
            <a:ext cx="254000" cy="3429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5F697A5-2528-8A4C-92B6-B1AB61495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1357" y="3872377"/>
            <a:ext cx="2631986" cy="41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49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26E4EB-5D19-864C-9801-7DF5F3962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56" y="0"/>
            <a:ext cx="8911687" cy="1280890"/>
          </a:xfrm>
        </p:spPr>
        <p:txBody>
          <a:bodyPr/>
          <a:lstStyle/>
          <a:p>
            <a:r>
              <a:rPr kumimoji="1" lang="en" altLang="zh-CN" dirty="0"/>
              <a:t>MGAOS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DE0B92-652F-2349-A1A5-6BEB672DA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9534" y="4328744"/>
            <a:ext cx="8915400" cy="3777622"/>
          </a:xfrm>
        </p:spPr>
        <p:txBody>
          <a:bodyPr/>
          <a:lstStyle/>
          <a:p>
            <a:r>
              <a:rPr kumimoji="1" lang="zh-CN" altLang="en-US" dirty="0"/>
              <a:t>有标签数据分组。</a:t>
            </a:r>
            <a:endParaRPr kumimoji="1" lang="en-US" altLang="zh-CN" dirty="0"/>
          </a:p>
          <a:p>
            <a:r>
              <a:rPr kumimoji="1" lang="en-US" altLang="zh-CN" dirty="0"/>
              <a:t>MGAN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		 </a:t>
            </a:r>
            <a:r>
              <a:rPr kumimoji="1" lang="zh-CN" altLang="en-US" dirty="0"/>
              <a:t>子集样本数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 		</a:t>
            </a:r>
            <a:r>
              <a:rPr kumimoji="1" lang="zh-CN" altLang="en-US" dirty="0"/>
              <a:t> 子集</a:t>
            </a:r>
            <a:endParaRPr kumimoji="1" lang="en-US" altLang="zh-CN" dirty="0"/>
          </a:p>
          <a:p>
            <a:r>
              <a:rPr kumimoji="1" lang="zh-CN" altLang="en-US" dirty="0"/>
              <a:t>检测器 </a:t>
            </a:r>
            <a:r>
              <a:rPr kumimoji="1" lang="en-US" altLang="zh-CN" dirty="0"/>
              <a:t>D</a:t>
            </a:r>
          </a:p>
          <a:p>
            <a:pPr marL="914400" lvl="2" indent="0">
              <a:buNone/>
            </a:pPr>
            <a:r>
              <a:rPr kumimoji="1" lang="zh-CN" altLang="en-US" dirty="0"/>
              <a:t> 生成异常点（生成的都是）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285B57-0E9B-2345-AB55-60B9A0171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161" y="640445"/>
            <a:ext cx="9448801" cy="35965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A711A1-6F31-944B-8433-4D8E3399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5986" y="4730545"/>
            <a:ext cx="7520358" cy="8147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CE54A47-08D3-734A-B509-6888D1D80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974" y="5137937"/>
            <a:ext cx="374431" cy="2413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AEA1ED7-80CD-A644-8464-0523DBB7C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628" y="5633707"/>
            <a:ext cx="304800" cy="241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E484F2-D059-C844-82D0-CA4C973A2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5986" y="5633707"/>
            <a:ext cx="7186004" cy="7644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E56F9D1-8A4F-A940-BAE9-A0B1E3848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674" y="6374266"/>
            <a:ext cx="254707" cy="24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9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F8EF4-5C11-4448-97CB-249542E6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Over-sampling </a:t>
            </a:r>
            <a:r>
              <a:rPr lang="zh-CN" altLang="en-US" b="1" dirty="0"/>
              <a:t>过采样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5DF0B0-F359-9A42-9B67-25996B13B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问题：正样本数量少。（标记样本少）</a:t>
            </a:r>
            <a:endParaRPr kumimoji="1" lang="en-US" altLang="zh-CN" dirty="0"/>
          </a:p>
          <a:p>
            <a:r>
              <a:rPr kumimoji="1" lang="zh-CN" altLang="en-US" dirty="0"/>
              <a:t>意义：</a:t>
            </a:r>
            <a:r>
              <a:rPr lang="zh-CN" altLang="en-US" dirty="0"/>
              <a:t>降低标注成本。</a:t>
            </a:r>
            <a:endParaRPr lang="en-US" altLang="zh-CN" dirty="0"/>
          </a:p>
          <a:p>
            <a:r>
              <a:rPr kumimoji="1" lang="zh-CN" altLang="en-US" dirty="0"/>
              <a:t>做法：重复正样本，实现放大正样本的影响力。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Under-sampling </a:t>
            </a:r>
            <a:r>
              <a:rPr kumimoji="1" lang="zh-CN" altLang="en-US" dirty="0"/>
              <a:t>欠采样：将负例数据分为多份子样本，从负例中独立随机抽样，每个样本都加入全部正例。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071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71F47-99BA-F149-9C4D-7E677475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54" y="0"/>
            <a:ext cx="8911687" cy="1280890"/>
          </a:xfrm>
        </p:spPr>
        <p:txBody>
          <a:bodyPr/>
          <a:lstStyle/>
          <a:p>
            <a:r>
              <a:rPr kumimoji="1" lang="en-US" altLang="zh-CN" dirty="0"/>
              <a:t>MLP</a:t>
            </a:r>
            <a:r>
              <a:rPr kumimoji="1" lang="zh-CN" altLang="en-US" dirty="0"/>
              <a:t>部分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F20DE69-6F4B-D145-A4E6-2022B5E34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1706" y="4785645"/>
            <a:ext cx="8915400" cy="19364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516969-B9AE-5A45-8417-C142F9372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345" y="426354"/>
            <a:ext cx="6049309" cy="416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4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{4C1B5D72-3BFD-FE4C-982D-D7B7FB7B6183}tf10001069</Template>
  <TotalTime>317</TotalTime>
  <Words>376</Words>
  <Application>Microsoft Macintosh PowerPoint</Application>
  <PresentationFormat>宽屏</PresentationFormat>
  <Paragraphs>76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1" baseType="lpstr">
      <vt:lpstr>等线</vt:lpstr>
      <vt:lpstr>Arial</vt:lpstr>
      <vt:lpstr>Century Gothic</vt:lpstr>
      <vt:lpstr>Wingdings</vt:lpstr>
      <vt:lpstr>Wingdings 3</vt:lpstr>
      <vt:lpstr>丝状</vt:lpstr>
      <vt:lpstr>Dual-MGAN: An Eficient Approach for Semi-supervised Outlier Detection with Few Identified Anomalies  Dual-MGAN：使用少量标记异常点的半监督离群点检测的一种方法</vt:lpstr>
      <vt:lpstr>Problem Statement 问题定义</vt:lpstr>
      <vt:lpstr>Dual-MGAN 模型概览</vt:lpstr>
      <vt:lpstr>Dual-MGAN 模型概览</vt:lpstr>
      <vt:lpstr>Active Learning 主动学习</vt:lpstr>
      <vt:lpstr>MGAAL</vt:lpstr>
      <vt:lpstr>MGAOS</vt:lpstr>
      <vt:lpstr>Over-sampling 过采样</vt:lpstr>
      <vt:lpstr>MLP部分</vt:lpstr>
      <vt:lpstr>实验数据集</vt:lpstr>
      <vt:lpstr>实验结果</vt:lpstr>
      <vt:lpstr>实验评估 Auccuary</vt:lpstr>
      <vt:lpstr>实验评估 Percision</vt:lpstr>
      <vt:lpstr>实验评估 AP</vt:lpstr>
      <vt:lpstr>实验评估 AUC 趋势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邢 梦达</dc:creator>
  <cp:lastModifiedBy>邢 梦达</cp:lastModifiedBy>
  <cp:revision>7</cp:revision>
  <dcterms:created xsi:type="dcterms:W3CDTF">2022-03-23T03:29:18Z</dcterms:created>
  <dcterms:modified xsi:type="dcterms:W3CDTF">2022-03-23T08:47:12Z</dcterms:modified>
</cp:coreProperties>
</file>